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9" r:id="rId4"/>
    <p:sldId id="260" r:id="rId5"/>
    <p:sldId id="261" r:id="rId6"/>
    <p:sldId id="262" r:id="rId7"/>
    <p:sldId id="276" r:id="rId8"/>
    <p:sldId id="263" r:id="rId9"/>
    <p:sldId id="264" r:id="rId10"/>
    <p:sldId id="271" r:id="rId11"/>
    <p:sldId id="272" r:id="rId12"/>
    <p:sldId id="266" r:id="rId13"/>
    <p:sldId id="269" r:id="rId14"/>
    <p:sldId id="268" r:id="rId15"/>
    <p:sldId id="273" r:id="rId16"/>
    <p:sldId id="274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3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4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2" y="1009654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2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8" y="5357596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6" y="5357596"/>
            <a:ext cx="5034845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2" y="5357596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4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3" y="1106316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EEBAAA-29B5-4AF5-BC5F-7E580C29002D}" type="datetimeFigureOut">
              <a:rPr lang="en-US" smtClean="0">
                <a:solidFill>
                  <a:srgbClr val="CCD1B9"/>
                </a:solidFill>
              </a:rPr>
              <a:pPr/>
              <a:t>2/13/2019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2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2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srgbClr val="CCD1B9"/>
                </a:solidFill>
              </a:rPr>
              <a:pPr/>
              <a:t>‹Nº›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4242664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5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38405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44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89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6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CCD1B9"/>
                </a:solidFill>
              </a:rPr>
              <a:pPr/>
              <a:t>2/13/2019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CCD1B9"/>
                </a:solidFill>
              </a:rPr>
              <a:pPr/>
              <a:t>‹Nº›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3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56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4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srgbClr val="CCD1B9"/>
                </a:solidFill>
              </a:rPr>
              <a:pPr/>
              <a:t>‹Nº›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7571512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6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EEBAAA-29B5-4AF5-BC5F-7E580C29002D}" type="datetimeFigureOut">
              <a:rPr lang="en-US" smtClean="0">
                <a:solidFill>
                  <a:srgbClr val="CCD1B9"/>
                </a:solidFill>
              </a:rPr>
              <a:pPr/>
              <a:t>2/13/2019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5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srgbClr val="CCD1B9"/>
                </a:solidFill>
              </a:rPr>
              <a:pPr/>
              <a:t>‹Nº›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1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1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03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4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4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9" y="3725338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2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CCD1B9"/>
                </a:solidFill>
              </a:rPr>
              <a:pPr/>
              <a:t>2/13/2019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CCD1B9"/>
                </a:solidFill>
              </a:rPr>
              <a:pPr/>
              <a:t>‹Nº›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4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93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0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srgbClr val="CCD1B9"/>
                </a:solidFill>
              </a:rPr>
              <a:pPr/>
              <a:t>‹Nº›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3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8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6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6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6" y="5829265"/>
            <a:ext cx="3522607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5" y="5896965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6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60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4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70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41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5831041"/>
            <a:ext cx="331904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1" y="5900030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5" y="81758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2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6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13/02/2019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3" y="5809156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4" y="5809156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2" y="152406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2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BEEBAAA-29B5-4AF5-BC5F-7E580C29002D}" type="datetimeFigureOut">
              <a:rPr lang="en-US" smtClean="0">
                <a:solidFill>
                  <a:srgbClr val="534949"/>
                </a:solidFill>
              </a:rPr>
              <a:pPr/>
              <a:t>2/13/2019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60EDB8-5305-433F-BE41-D7A86D811DB3}" type="slidenum">
              <a:rPr lang="en-US" smtClean="0">
                <a:solidFill>
                  <a:srgbClr val="534949"/>
                </a:solidFill>
              </a:rPr>
              <a:pPr/>
              <a:t>‹Nº›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EPET N°1 CAUCETE</a:t>
            </a:r>
            <a:endParaRPr lang="es-AR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6152" t="10188" r="27228" b="7170"/>
          <a:stretch/>
        </p:blipFill>
        <p:spPr bwMode="auto">
          <a:xfrm>
            <a:off x="1763688" y="1772816"/>
            <a:ext cx="6048000" cy="3924000"/>
          </a:xfrm>
          <a:prstGeom prst="rect">
            <a:avLst/>
          </a:prstGeom>
          <a:ln w="38100" cap="sq">
            <a:solidFill>
              <a:srgbClr val="F79646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658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35958"/>
              </p:ext>
            </p:extLst>
          </p:nvPr>
        </p:nvGraphicFramePr>
        <p:xfrm>
          <a:off x="251521" y="188644"/>
          <a:ext cx="8326700" cy="539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550"/>
                <a:gridCol w="4905150"/>
              </a:tblGrid>
              <a:tr h="1116712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DOCENTE:                                                                               ESPACIO CURRICULAR:</a:t>
                      </a:r>
                    </a:p>
                    <a:p>
                      <a:r>
                        <a:rPr lang="es-AR" dirty="0" smtClean="0"/>
                        <a:t>CURSO:                                                                                    TURNO:</a:t>
                      </a:r>
                    </a:p>
                    <a:p>
                      <a:r>
                        <a:rPr lang="es-AR" dirty="0" smtClean="0"/>
                        <a:t>ESCUELA:                                                                                FECHA INICIO:</a:t>
                      </a:r>
                    </a:p>
                    <a:p>
                      <a:pPr algn="ctr"/>
                      <a:r>
                        <a:rPr lang="es-AR" dirty="0" smtClean="0">
                          <a:solidFill>
                            <a:srgbClr val="FFFF00"/>
                          </a:solidFill>
                        </a:rPr>
                        <a:t>UNIDAD TEMÁTICA: </a:t>
                      </a:r>
                      <a:endParaRPr lang="es-A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567891">
                <a:tc>
                  <a:txBody>
                    <a:bodyPr/>
                    <a:lstStyle/>
                    <a:p>
                      <a:r>
                        <a:rPr lang="es-AR" b="0" dirty="0" smtClean="0">
                          <a:solidFill>
                            <a:srgbClr val="0070C0"/>
                          </a:solidFill>
                        </a:rPr>
                        <a:t>CONTENIDOS:</a:t>
                      </a:r>
                      <a:endParaRPr lang="es-AR" b="0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Contenidos conceptuales que se desarrollaran</a:t>
                      </a:r>
                      <a:endParaRPr lang="es-AR" dirty="0"/>
                    </a:p>
                  </a:txBody>
                  <a:tcPr marL="68580" marR="68580"/>
                </a:tc>
              </a:tr>
              <a:tr h="570677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COMPETENCIA PROFESIONAL: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Se</a:t>
                      </a:r>
                      <a:r>
                        <a:rPr lang="es-AR" baseline="0" dirty="0" smtClean="0"/>
                        <a:t> describe la competencias o competencias a formar (institucional)</a:t>
                      </a:r>
                      <a:endParaRPr lang="es-AR" dirty="0"/>
                    </a:p>
                  </a:txBody>
                  <a:tcPr marL="68580" marR="68580"/>
                </a:tc>
              </a:tr>
              <a:tr h="449135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CAPACIDADES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Capacidades que se procura desarrollar</a:t>
                      </a:r>
                      <a:endParaRPr lang="es-AR" dirty="0"/>
                    </a:p>
                  </a:txBody>
                  <a:tcPr marL="68580" marR="68580"/>
                </a:tc>
              </a:tr>
              <a:tr h="449135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PROPÓSITOS: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Finalidad que posee esta secuencia</a:t>
                      </a:r>
                      <a:endParaRPr lang="es-AR" dirty="0"/>
                    </a:p>
                  </a:txBody>
                  <a:tcPr marL="68580" marR="68580"/>
                </a:tc>
              </a:tr>
              <a:tr h="1059829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ACTIVIDADES DE APRENDIZAJE Y EVALUACIÓN: 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Se indican las actividades con el docente y las actividades  de aprendizaje autónomo</a:t>
                      </a:r>
                      <a:r>
                        <a:rPr lang="es-AR" baseline="0" dirty="0" smtClean="0"/>
                        <a:t> del estudiante</a:t>
                      </a:r>
                    </a:p>
                    <a:p>
                      <a:r>
                        <a:rPr lang="es-AR" baseline="0" dirty="0" smtClean="0"/>
                        <a:t>Actividades de apertura, desarrollo y cierre</a:t>
                      </a:r>
                      <a:endParaRPr lang="es-AR" dirty="0"/>
                    </a:p>
                  </a:txBody>
                  <a:tcPr marL="68580" marR="68580"/>
                </a:tc>
              </a:tr>
              <a:tr h="815253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EVALUACIÓN 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Se</a:t>
                      </a:r>
                      <a:r>
                        <a:rPr lang="es-AR" baseline="0" dirty="0" smtClean="0"/>
                        <a:t> establecen criterios y evidencias para orientar la evaluación del aprendizaje, así como la ponderación respectiva</a:t>
                      </a:r>
                      <a:endParaRPr lang="es-AR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8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02438"/>
              </p:ext>
            </p:extLst>
          </p:nvPr>
        </p:nvGraphicFramePr>
        <p:xfrm>
          <a:off x="107503" y="247737"/>
          <a:ext cx="8879153" cy="661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367"/>
                <a:gridCol w="5607786"/>
              </a:tblGrid>
              <a:tr h="792275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DOCENTE:                                                                               CURSO:</a:t>
                      </a:r>
                    </a:p>
                    <a:p>
                      <a:r>
                        <a:rPr lang="es-AR" dirty="0" smtClean="0"/>
                        <a:t>ESCUELA:                                                                                FECHA INICIO:</a:t>
                      </a:r>
                    </a:p>
                    <a:p>
                      <a:pPr algn="ctr"/>
                      <a:r>
                        <a:rPr lang="es-AR" dirty="0" smtClean="0">
                          <a:solidFill>
                            <a:srgbClr val="FFFF00"/>
                          </a:solidFill>
                        </a:rPr>
                        <a:t>UNIDAD TEMÁTICA: </a:t>
                      </a:r>
                      <a:endParaRPr lang="es-A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792275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RECURSOS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Los materiales educativos requeridos para la secuencia didáctica así como los espacios físicos y los equipos</a:t>
                      </a:r>
                      <a:endParaRPr lang="es-AR" dirty="0"/>
                    </a:p>
                  </a:txBody>
                  <a:tcPr marL="68580" marR="68580"/>
                </a:tc>
              </a:tr>
              <a:tr h="534412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TIEMPO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El tiempo que se empleara en esta secuencia</a:t>
                      </a:r>
                      <a:endParaRPr lang="es-AR" dirty="0"/>
                    </a:p>
                  </a:txBody>
                  <a:tcPr marL="68580" marR="68580"/>
                </a:tc>
              </a:tr>
              <a:tr h="792275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PROCESO META COGNITIVO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Se describen las principales sugerencias para que el estudiante reflexione y se autorregule en el proceso de en el proceso de aprendizaje</a:t>
                      </a:r>
                      <a:endParaRPr lang="es-AR" dirty="0"/>
                    </a:p>
                  </a:txBody>
                  <a:tcPr marL="68580" marR="68580"/>
                </a:tc>
              </a:tr>
              <a:tr h="1029958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AUTO-EVALUACIÓN Y RETROALIMENTACIÓN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Momento para que el alumno o grupo de alumnos pueda reflexionar sobre su proceso</a:t>
                      </a:r>
                      <a:r>
                        <a:rPr lang="es-AR" baseline="0" dirty="0" smtClean="0"/>
                        <a:t> de aprendizaje y donde hacer una devolución de su trabajo (por ejemplo uso de rubricas) </a:t>
                      </a:r>
                      <a:endParaRPr lang="es-AR" dirty="0"/>
                    </a:p>
                  </a:txBody>
                  <a:tcPr marL="68580" marR="68580"/>
                </a:tc>
              </a:tr>
              <a:tr h="763444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BIBLIOGRAFÍA Y WEB-GRAFÍA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De referencia para realizar esta secuencia y de información para el alumno</a:t>
                      </a:r>
                      <a:endParaRPr lang="es-AR" dirty="0"/>
                    </a:p>
                  </a:txBody>
                  <a:tcPr marL="68580" marR="68580"/>
                </a:tc>
              </a:tr>
              <a:tr h="496772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FIRMA DEL DOCENTE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/>
                </a:tc>
              </a:tr>
              <a:tr h="554593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0070C0"/>
                          </a:solidFill>
                        </a:rPr>
                        <a:t>FIRMA Y SELLO DE LA AUTORIDAD </a:t>
                      </a:r>
                      <a:endParaRPr lang="es-AR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/>
                </a:tc>
              </a:tr>
              <a:tr h="31691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404664"/>
            <a:ext cx="62390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FF0000"/>
                </a:solidFill>
              </a:rPr>
              <a:t>LINEAMIENTOS INSTITUCIONALES SOBRE EVALUACIÓN:</a:t>
            </a:r>
          </a:p>
          <a:p>
            <a:endParaRPr lang="es-AR" dirty="0"/>
          </a:p>
        </p:txBody>
      </p:sp>
      <p:pic>
        <p:nvPicPr>
          <p:cNvPr id="3" name="2 Imagen" descr="https://2.bp.blogspot.com/-xB1jIfBIG2g/WrbxjRkwfQI/AAAAAAAAADg/Dtxl9NYd4yI7gTzd65jX2aoVrbMltoy-ACLcBGAs/s1600/lineamiento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40000" cy="46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52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842493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LINEAMIENTOS A TENER EN CUENTA </a:t>
            </a:r>
          </a:p>
          <a:p>
            <a:endParaRPr lang="es-AR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AR" dirty="0"/>
              <a:t>•	Verificar que las consignas escritas sean lo más exhaustivas posibles para que quede claramente establecido lo que se espera que el alumno realice.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AR" dirty="0"/>
              <a:t>•	Toda evaluación debe tener como mínimo, una corrección grupal guiada que permita a los estudiantes comprender las posibilidades para resolver las mismas y los errores comunes cuidando de no anunciar qué estudiantes los cometieron.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AR" dirty="0"/>
              <a:t>•	La evaluación no debe ser una instancia sorpresiva ya que ese no es su objetivo.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AR" dirty="0"/>
              <a:t>•	Explicar con anticipación en qué consistirán las pruebas escritas y qué logros se esperan en relación a los contenidos y el tipo de actividades a realizarse</a:t>
            </a:r>
            <a:r>
              <a:rPr lang="es-AR" dirty="0" smtClean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dirty="0" smtClean="0"/>
              <a:t>Por lo menos una evaluación escrita por trimestre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755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00050"/>
            <a:ext cx="60579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8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115618" y="404668"/>
            <a:ext cx="6645329" cy="6480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31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s-AR" sz="31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es-AR" sz="31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s-AR" sz="31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es-AR" sz="31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ORGANIZACIÓN </a:t>
            </a:r>
            <a:r>
              <a:rPr lang="es-AR" sz="3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ANUAL PCI 2019</a:t>
            </a:r>
            <a:r>
              <a:rPr lang="es-AR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s-AR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30242" r="15780" b="11694"/>
          <a:stretch/>
        </p:blipFill>
        <p:spPr bwMode="auto">
          <a:xfrm>
            <a:off x="159753" y="1484784"/>
            <a:ext cx="9058499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71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t="21169" r="14533" b="10484"/>
          <a:stretch/>
        </p:blipFill>
        <p:spPr bwMode="auto">
          <a:xfrm>
            <a:off x="323529" y="1037532"/>
            <a:ext cx="8555572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9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20872" r="14860" b="11106"/>
          <a:stretch/>
        </p:blipFill>
        <p:spPr bwMode="auto">
          <a:xfrm>
            <a:off x="147356" y="1083212"/>
            <a:ext cx="9031458" cy="49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0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47980" y="836712"/>
            <a:ext cx="7272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 smtClean="0">
                <a:solidFill>
                  <a:srgbClr val="FF0000"/>
                </a:solidFill>
              </a:rPr>
              <a:t>REUNIÓN DEPARTAMENTOS</a:t>
            </a:r>
            <a:r>
              <a:rPr lang="es-AR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s-AR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Revisar y presentar el Proyecto Curricular por departamento (carátula, fundamentación, objetivos del área y contenidos por espacio curricular y año)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Presentación programas de examen (ciclo básico unificado por año y ciclo orientado depende del espacio curricular, impreso y digital)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Presentación </a:t>
            </a:r>
            <a:r>
              <a:rPr lang="es-AR" b="1" dirty="0" smtClean="0">
                <a:solidFill>
                  <a:prstClr val="black"/>
                </a:solidFill>
              </a:rPr>
              <a:t>15/04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Determinar un proyecto para feria de ciencias, </a:t>
            </a:r>
            <a:r>
              <a:rPr lang="es-AR" b="1" dirty="0" smtClean="0">
                <a:solidFill>
                  <a:prstClr val="black"/>
                </a:solidFill>
              </a:rPr>
              <a:t>FORMACIÓN GENERAL Y CIENTÍFICO TECNOLÓGICA </a:t>
            </a:r>
            <a:r>
              <a:rPr lang="es-AR" dirty="0" smtClean="0">
                <a:solidFill>
                  <a:prstClr val="black"/>
                </a:solidFill>
              </a:rPr>
              <a:t>(comunicar por escrito responsable y temática a Regencia) </a:t>
            </a:r>
          </a:p>
          <a:p>
            <a:pPr algn="ctr"/>
            <a:r>
              <a:rPr lang="es-AR" b="1" u="sng" dirty="0" smtClean="0">
                <a:solidFill>
                  <a:srgbClr val="FF0000"/>
                </a:solidFill>
              </a:rPr>
              <a:t>REUNIÓN EQUIPOS PROYECTOS INTERDISCIPLINARIOS</a:t>
            </a:r>
            <a:r>
              <a:rPr lang="es-AR" dirty="0" smtClean="0">
                <a:solidFill>
                  <a:prstClr val="black"/>
                </a:solidFill>
              </a:rPr>
              <a:t>:</a:t>
            </a:r>
          </a:p>
          <a:p>
            <a:pPr algn="ctr"/>
            <a:endParaRPr lang="es-AR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Asistir con planificaciones personales e ideas.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Presentación </a:t>
            </a:r>
            <a:r>
              <a:rPr lang="es-AR" b="1" dirty="0" smtClean="0">
                <a:solidFill>
                  <a:prstClr val="black"/>
                </a:solidFill>
              </a:rPr>
              <a:t>22/03</a:t>
            </a:r>
            <a:r>
              <a:rPr lang="es-AR" dirty="0" smtClean="0">
                <a:solidFill>
                  <a:prstClr val="black"/>
                </a:solidFill>
              </a:rPr>
              <a:t> (todos los proyectos del ciclo básico)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Pueden reunirse dentro o fuera del establecimiento.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El Departamento Educación Física prestará apoyo a los proyectos que lo requieran.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>
              <a:solidFill>
                <a:prstClr val="black"/>
              </a:solidFill>
            </a:endParaRPr>
          </a:p>
          <a:p>
            <a:pPr algn="ctr"/>
            <a:endParaRPr lang="es-AR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4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22548" r="24375" b="8413"/>
          <a:stretch/>
        </p:blipFill>
        <p:spPr bwMode="auto">
          <a:xfrm>
            <a:off x="899592" y="658169"/>
            <a:ext cx="7200000" cy="548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4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21587" r="21997" b="8990"/>
          <a:stretch/>
        </p:blipFill>
        <p:spPr bwMode="auto">
          <a:xfrm>
            <a:off x="323525" y="836715"/>
            <a:ext cx="8681678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56" y="2418946"/>
            <a:ext cx="218652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84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790090"/>
            <a:ext cx="6408712" cy="420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Incorporación de TIC a las prácticas escolares.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Energía. Sustentabilidad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Cuidado del medio ambiente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Museo ambulantes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Practicas solidarias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Aprendiendo a reciclar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Alimentación saludable</a:t>
            </a:r>
            <a:endParaRPr lang="es-AR" sz="12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es-AR" b="1" i="1" dirty="0">
                <a:solidFill>
                  <a:srgbClr val="3333CC"/>
                </a:solidFill>
                <a:latin typeface="Calibri"/>
                <a:ea typeface="Calibri"/>
                <a:cs typeface="Times New Roman"/>
              </a:rPr>
              <a:t>Proyectos de investigación (personajes del departamento, lugares, etc.) </a:t>
            </a:r>
            <a:endParaRPr lang="es-AR" b="1" i="1" dirty="0" smtClean="0">
              <a:solidFill>
                <a:srgbClr val="3333CC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"/>
            </a:pPr>
            <a:r>
              <a:rPr lang="es-AR" sz="1200" b="1" i="1" dirty="0" smtClean="0">
                <a:solidFill>
                  <a:srgbClr val="3333CC"/>
                </a:solidFill>
                <a:effectLst/>
                <a:latin typeface="Calibri"/>
                <a:ea typeface="Calibri"/>
                <a:cs typeface="Times New Roman"/>
              </a:rPr>
              <a:t>Etc.</a:t>
            </a:r>
            <a:endParaRPr lang="es-AR" sz="12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0227" y="1124743"/>
            <a:ext cx="686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</a:rPr>
              <a:t>Ejemplos de tema para proyectos interdisciplinarios</a:t>
            </a:r>
            <a:endParaRPr lang="es-A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17115" r="17366" b="16734"/>
          <a:stretch/>
        </p:blipFill>
        <p:spPr bwMode="auto">
          <a:xfrm>
            <a:off x="42723" y="548680"/>
            <a:ext cx="910127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04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214</TotalTime>
  <Words>393</Words>
  <Application>Microsoft Office PowerPoint</Application>
  <PresentationFormat>Presentación en pantalla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Chincheta</vt:lpstr>
      <vt:lpstr>Cuadrícula</vt:lpstr>
      <vt:lpstr>1_Cuadrícula</vt:lpstr>
      <vt:lpstr>EPET N°1 CAUCETE</vt:lpstr>
      <vt:lpstr>  ORGANIZACIÓN ANUAL PCI 2019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EPET N°1 CAUCETE</dc:title>
  <dc:creator>PC</dc:creator>
  <cp:lastModifiedBy>Luffi</cp:lastModifiedBy>
  <cp:revision>18</cp:revision>
  <dcterms:created xsi:type="dcterms:W3CDTF">2019-02-11T23:08:09Z</dcterms:created>
  <dcterms:modified xsi:type="dcterms:W3CDTF">2019-02-13T23:31:01Z</dcterms:modified>
</cp:coreProperties>
</file>